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DECC-B5C6-8A70-E67F-59599B64D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797D66-6D88-EF19-CB33-25C123376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AB1C8-3943-71A6-B783-4553BE52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60B52-FA3F-A6B3-901A-B23E85A3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EDEE2-D4B2-EAC4-7ACD-BB9C25E2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88180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3BB76-3198-9305-432F-6044FFCE2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C27A2-2D0A-0455-580B-12E1DDE0A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AAE4C-53ED-0E58-9A9D-98D850253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181D3-742D-93F2-325B-F6CB3DD1A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14D02-DFB7-BF43-8C45-CA11771F4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91521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9ED76B-9727-3D86-E622-8D806FB4D9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4D035-D8E4-B141-2AE8-1089D05EA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57152-38EA-5629-6379-BE082F13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23B25-C15B-C1D4-DA42-4FC40CF5C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0C56D-6E94-9901-D573-0F57C376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2275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EA96-A094-8283-26B3-8F717EDE5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6EC1F-F248-B405-77AB-6DFAD6528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C209E-1AB9-216F-6246-DE31D0939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3F3F-9812-05D8-6DAE-AA0827760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5023B-0AB5-FCC9-127D-E8DDF0C2D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24679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CBA93-6C63-9B81-A6C3-963D1185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7F1B1-9CE7-C3D1-AEC9-DD755FF0D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320DC-5DC0-3859-BF1C-479EE53F6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D660F-0734-00A3-D2D2-788D7360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78C1A-F557-A86B-8422-60ADAAF6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7986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8B41C-398F-38FC-608A-46BDC4DE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28085-B276-6320-55A9-8B4B1975A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76016-3B6E-947D-C470-6C409AD43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1041F-F3B8-528B-8081-9BF46BB3A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0EC38B-4EEF-B727-6DE9-5258BE244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91E50-7DAA-80B4-2ADE-DCF76E8D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97769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B8935-382B-9838-CBD4-B9CF6218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DE09F-38FB-D73F-8DCA-BD713E887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BAA6EF-4D29-6D5B-BFB0-FB0DB0493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4803E7-24CC-5656-43DC-E6EDAB519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9C03B-BF9C-72EB-3CEE-E68DACADE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05EEA-5593-BD6D-D868-FEDB46C87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49D8D-52A3-B5E2-A681-10E29706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80416-B24A-6291-C08E-0124D75A9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65405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AC7AE-FF9D-65E8-4F3B-61778DD7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D22070-80EF-5B77-1416-F885AD88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433102-0209-CFA1-ED21-CCFC71A3C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50A7A-AD4B-8E6F-5B5D-BA1C75819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57116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05E1AB-2D99-FE89-C567-C936DECD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963F14-6895-EF9F-6E48-C4DA7275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F5435-C405-01E9-4B13-77D25562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93549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EFB2-E1B8-7C31-2D86-1ACF0168A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194B5-A712-6BA3-69E3-8B11CF5BF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7F48E-9A82-F145-D590-BB4B0805E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6CC4F-4CF7-3460-53DC-21455309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A257E-4869-321E-D686-2C38A7B1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FE7B0-B1E9-E65D-C083-367837F2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10337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CA250-8648-7D53-FD64-6F39D9AC1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FB7D20-949A-0ADF-5CC1-BB88008AF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B1590-4578-436D-51C2-DB945D785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A636F-6F84-4F7C-FD71-335D2285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CF9E6-80E3-053E-429E-EF9C64443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916925-0ABB-DF5D-2D5B-FE9A15760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90506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D6898-F386-9928-8E72-D925CF413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6C721-14CE-9CCA-E060-51AB9BF75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5DACA-9D79-A5CD-37C1-D1E5A429D5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D606A5-1C20-9545-B71F-779D1BB74D46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59605-F5A7-C8B1-4519-E27418FF7E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85FB0-32A9-6779-6F60-A662FB7C4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0AEA75-F805-B54D-A9E6-264ACB09C01C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19353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604D-3FD6-5836-4688-1FF25CFC3A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Q" dirty="0"/>
              <a:t>cardiomyopathies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CFAE49-12F1-0B7E-0542-B2D3A62EF5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Q" dirty="0"/>
              <a:t>Dr Mazin Abed Hazza</a:t>
            </a:r>
          </a:p>
        </p:txBody>
      </p:sp>
    </p:spTree>
    <p:extLst>
      <p:ext uri="{BB962C8B-B14F-4D97-AF65-F5344CB8AC3E}">
        <p14:creationId xmlns:p14="http://schemas.microsoft.com/office/powerpoint/2010/main" val="4239262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AC5EA-170C-79BE-74E2-A0ED2857E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965BC-81D0-D526-B462-E621A797C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IQ" dirty="0"/>
              <a:t>CG = Jiant T wave inversion with LVH</a:t>
            </a:r>
          </a:p>
          <a:p>
            <a:r>
              <a:rPr lang="en-IQ" dirty="0"/>
              <a:t>Echo = LVH and SAM</a:t>
            </a:r>
          </a:p>
          <a:p>
            <a:r>
              <a:rPr lang="en-IQ" dirty="0"/>
              <a:t>Cath</a:t>
            </a:r>
          </a:p>
        </p:txBody>
      </p:sp>
    </p:spTree>
    <p:extLst>
      <p:ext uri="{BB962C8B-B14F-4D97-AF65-F5344CB8AC3E}">
        <p14:creationId xmlns:p14="http://schemas.microsoft.com/office/powerpoint/2010/main" val="175038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E930-7018-3E92-9F60-85766ADE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8F311-9734-275D-68E6-FA23D186A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ICD to prevent sudden death</a:t>
            </a:r>
          </a:p>
          <a:p>
            <a:r>
              <a:rPr lang="en-IQ" dirty="0"/>
              <a:t>Beta blocker</a:t>
            </a:r>
          </a:p>
          <a:p>
            <a:r>
              <a:rPr lang="en-US" dirty="0"/>
              <a:t>A</a:t>
            </a:r>
            <a:r>
              <a:rPr lang="en-IQ" dirty="0"/>
              <a:t>void nitrate and diuretics and any medications that decrease plasma volume</a:t>
            </a:r>
          </a:p>
          <a:p>
            <a:r>
              <a:rPr lang="en-IQ" dirty="0"/>
              <a:t>Myomectomy of the septum</a:t>
            </a:r>
          </a:p>
        </p:txBody>
      </p:sp>
    </p:spTree>
    <p:extLst>
      <p:ext uri="{BB962C8B-B14F-4D97-AF65-F5344CB8AC3E}">
        <p14:creationId xmlns:p14="http://schemas.microsoft.com/office/powerpoint/2010/main" val="1511861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589B8-1F7F-F2A9-CAA9-69F3788D4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Restrictive CMP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E0F9F-1DD4-57FA-4CBB-6CB4A13CA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Normal size LV.</a:t>
            </a:r>
          </a:p>
          <a:p>
            <a:r>
              <a:rPr lang="en-IQ" dirty="0"/>
              <a:t>Bi-atrial dilatation.</a:t>
            </a:r>
          </a:p>
          <a:p>
            <a:r>
              <a:rPr lang="en-US" dirty="0"/>
              <a:t>E</a:t>
            </a:r>
            <a:r>
              <a:rPr lang="en-IQ" dirty="0"/>
              <a:t>vidence of LV diastolic dysfunction</a:t>
            </a:r>
          </a:p>
          <a:p>
            <a:r>
              <a:rPr lang="en-IQ" dirty="0"/>
              <a:t>It should be differentiated from constrictive pericarditis because they have same presentation.</a:t>
            </a:r>
          </a:p>
          <a:p>
            <a:r>
              <a:rPr lang="en-US" dirty="0"/>
              <a:t>I</a:t>
            </a:r>
            <a:r>
              <a:rPr lang="en-IQ" dirty="0"/>
              <a:t>t could be familial or it could be secondery to deposion of certain matrial like hemosidrine, amyloid, sarcoidosis of the heart.</a:t>
            </a:r>
          </a:p>
        </p:txBody>
      </p:sp>
    </p:spTree>
    <p:extLst>
      <p:ext uri="{BB962C8B-B14F-4D97-AF65-F5344CB8AC3E}">
        <p14:creationId xmlns:p14="http://schemas.microsoft.com/office/powerpoint/2010/main" val="3514244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A690-EE2B-D5B8-B0D0-0EB576C90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RV  Dysplasia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DD83C-028A-06BE-285F-F5D275F16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IQ" dirty="0"/>
              <a:t>un in families.</a:t>
            </a:r>
          </a:p>
          <a:p>
            <a:r>
              <a:rPr lang="en-US" dirty="0"/>
              <a:t>C</a:t>
            </a:r>
            <a:r>
              <a:rPr lang="en-IQ" dirty="0"/>
              <a:t>ause sudden death</a:t>
            </a:r>
          </a:p>
          <a:p>
            <a:r>
              <a:rPr lang="en-US" dirty="0"/>
              <a:t>D</a:t>
            </a:r>
            <a:r>
              <a:rPr lang="en-IQ" dirty="0"/>
              <a:t>ue to expanding fibrofatty infiltration at the RVOT.</a:t>
            </a:r>
          </a:p>
          <a:p>
            <a:r>
              <a:rPr lang="en-US" dirty="0"/>
              <a:t>N</a:t>
            </a:r>
            <a:r>
              <a:rPr lang="en-IQ" dirty="0"/>
              <a:t>idus for VT of LBBB morphology.</a:t>
            </a:r>
          </a:p>
          <a:p>
            <a:r>
              <a:rPr lang="en-IQ"/>
              <a:t>Treated by ICD and possible EP study</a:t>
            </a:r>
          </a:p>
        </p:txBody>
      </p:sp>
    </p:spTree>
    <p:extLst>
      <p:ext uri="{BB962C8B-B14F-4D97-AF65-F5344CB8AC3E}">
        <p14:creationId xmlns:p14="http://schemas.microsoft.com/office/powerpoint/2010/main" val="2546189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1C8A-6A75-FDC0-A985-B7CF0307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891AF-3838-B322-19CF-2C830BD86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Q" dirty="0"/>
              <a:t>o know the types of CMP</a:t>
            </a:r>
          </a:p>
          <a:p>
            <a:r>
              <a:rPr lang="en-IQ" dirty="0"/>
              <a:t>To know the presentation of each type</a:t>
            </a:r>
          </a:p>
          <a:p>
            <a:r>
              <a:rPr lang="en-IQ" dirty="0"/>
              <a:t>To know the diagnosis of each type</a:t>
            </a:r>
          </a:p>
          <a:p>
            <a:r>
              <a:rPr lang="en-IQ" dirty="0"/>
              <a:t>To know the treatment of each type</a:t>
            </a:r>
          </a:p>
          <a:p>
            <a:r>
              <a:rPr lang="en-US" dirty="0"/>
              <a:t>T</a:t>
            </a:r>
            <a:r>
              <a:rPr lang="en-IQ" dirty="0"/>
              <a:t>o know the pronosis of each type</a:t>
            </a:r>
          </a:p>
        </p:txBody>
      </p:sp>
    </p:spTree>
    <p:extLst>
      <p:ext uri="{BB962C8B-B14F-4D97-AF65-F5344CB8AC3E}">
        <p14:creationId xmlns:p14="http://schemas.microsoft.com/office/powerpoint/2010/main" val="273854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2ED8-5F94-7633-9E7A-944E25834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Dilated Crdiomyopathy ( DCMP)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A133D-8F24-7A65-124A-94A625375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Progreessivly dilated cardiac chambers.</a:t>
            </a:r>
          </a:p>
          <a:p>
            <a:r>
              <a:rPr lang="en-US" dirty="0"/>
              <a:t>G</a:t>
            </a:r>
            <a:r>
              <a:rPr lang="en-IQ" dirty="0"/>
              <a:t>loppally hypokinetic LV</a:t>
            </a:r>
          </a:p>
          <a:p>
            <a:r>
              <a:rPr lang="en-US" dirty="0"/>
              <a:t>L</a:t>
            </a:r>
            <a:r>
              <a:rPr lang="en-IQ" dirty="0"/>
              <a:t>ow LVEF</a:t>
            </a:r>
          </a:p>
          <a:p>
            <a:r>
              <a:rPr lang="en-US" dirty="0"/>
              <a:t>P</a:t>
            </a:r>
            <a:r>
              <a:rPr lang="en-IQ" dirty="0"/>
              <a:t>oor excursion of MV with different degrees of MR</a:t>
            </a:r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2186031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C3F7D-2D4E-33E7-EB97-85FD7DDC7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DCMP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2DC87-596E-203D-0CFE-FD242DEE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Q" dirty="0"/>
              <a:t>Familial with +ve FH</a:t>
            </a:r>
          </a:p>
          <a:p>
            <a:r>
              <a:rPr lang="en-US" dirty="0"/>
              <a:t>A</a:t>
            </a:r>
            <a:r>
              <a:rPr lang="en-IQ" dirty="0"/>
              <a:t>lcohol induce CMP ( reversable)</a:t>
            </a:r>
          </a:p>
          <a:p>
            <a:r>
              <a:rPr lang="en-IQ" dirty="0"/>
              <a:t>Peripartum CMP( reversable)</a:t>
            </a:r>
          </a:p>
          <a:p>
            <a:r>
              <a:rPr lang="en-US" dirty="0"/>
              <a:t>A</a:t>
            </a:r>
            <a:r>
              <a:rPr lang="en-IQ" dirty="0"/>
              <a:t>rrythmia induce CMP( reversable)</a:t>
            </a:r>
          </a:p>
          <a:p>
            <a:r>
              <a:rPr lang="en-IQ" dirty="0"/>
              <a:t>Broken heart syndrome(</a:t>
            </a:r>
            <a:r>
              <a:rPr lang="en-US" b="0" i="0" u="none" strike="noStrike" dirty="0">
                <a:solidFill>
                  <a:srgbClr val="555555"/>
                </a:solidFill>
                <a:effectLst/>
                <a:latin typeface="__Roboto_35b5f0"/>
              </a:rPr>
              <a:t>takotsubo cardiomyopathy)</a:t>
            </a:r>
          </a:p>
          <a:p>
            <a:r>
              <a:rPr lang="en-US" dirty="0">
                <a:solidFill>
                  <a:srgbClr val="555555"/>
                </a:solidFill>
                <a:latin typeface="__Roboto_35b5f0"/>
              </a:rPr>
              <a:t>Valvular CMP</a:t>
            </a:r>
          </a:p>
          <a:p>
            <a:r>
              <a:rPr lang="en-US" dirty="0">
                <a:solidFill>
                  <a:srgbClr val="555555"/>
                </a:solidFill>
                <a:latin typeface="__Roboto_35b5f0"/>
              </a:rPr>
              <a:t>Ischemic CMP</a:t>
            </a:r>
          </a:p>
          <a:p>
            <a:r>
              <a:rPr lang="en-US" dirty="0" err="1">
                <a:solidFill>
                  <a:srgbClr val="555555"/>
                </a:solidFill>
                <a:latin typeface="__Roboto_35b5f0"/>
              </a:rPr>
              <a:t>Postmyocarditis</a:t>
            </a:r>
            <a:endParaRPr lang="en-US" dirty="0">
              <a:solidFill>
                <a:srgbClr val="555555"/>
              </a:solidFill>
              <a:latin typeface="__Roboto_35b5f0"/>
            </a:endParaRPr>
          </a:p>
          <a:p>
            <a:r>
              <a:rPr lang="en-US" dirty="0">
                <a:solidFill>
                  <a:srgbClr val="555555"/>
                </a:solidFill>
                <a:latin typeface="__Roboto_35b5f0"/>
              </a:rPr>
              <a:t>Cytotoxic induced CMP</a:t>
            </a:r>
            <a:endParaRPr lang="en-IQ" dirty="0"/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2115763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CDFE4-0F66-D768-FFA1-610FC4C30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AC733-B7A8-146D-4200-3A25879C1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ECG </a:t>
            </a:r>
          </a:p>
          <a:p>
            <a:r>
              <a:rPr lang="en-IQ" dirty="0"/>
              <a:t>CXR </a:t>
            </a:r>
          </a:p>
          <a:p>
            <a:r>
              <a:rPr lang="en-IQ" dirty="0"/>
              <a:t>Echo</a:t>
            </a:r>
          </a:p>
          <a:p>
            <a:r>
              <a:rPr lang="en-US" dirty="0"/>
              <a:t>E</a:t>
            </a:r>
            <a:r>
              <a:rPr lang="en-IQ" dirty="0"/>
              <a:t>ndomyocardial Bx</a:t>
            </a:r>
          </a:p>
        </p:txBody>
      </p:sp>
    </p:spTree>
    <p:extLst>
      <p:ext uri="{BB962C8B-B14F-4D97-AF65-F5344CB8AC3E}">
        <p14:creationId xmlns:p14="http://schemas.microsoft.com/office/powerpoint/2010/main" val="59828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24BA7-7420-A094-F290-9376EA71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DCMP mangement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C4141-BBDD-58DA-2FB1-125C39AA6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IQ" dirty="0"/>
              <a:t>ame as HF </a:t>
            </a:r>
          </a:p>
          <a:p>
            <a:r>
              <a:rPr lang="en-US" dirty="0"/>
              <a:t>I</a:t>
            </a:r>
            <a:r>
              <a:rPr lang="en-IQ" dirty="0"/>
              <a:t>n alcoholic CMP supplement of Thiamin and Folic acid’</a:t>
            </a:r>
          </a:p>
          <a:p>
            <a:r>
              <a:rPr lang="en-US" dirty="0"/>
              <a:t>I</a:t>
            </a:r>
            <a:r>
              <a:rPr lang="en-IQ" dirty="0"/>
              <a:t>n peripartum CMP avoid pregnancy after the cure</a:t>
            </a:r>
          </a:p>
        </p:txBody>
      </p:sp>
    </p:spTree>
    <p:extLst>
      <p:ext uri="{BB962C8B-B14F-4D97-AF65-F5344CB8AC3E}">
        <p14:creationId xmlns:p14="http://schemas.microsoft.com/office/powerpoint/2010/main" val="190433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DC89-1F38-9C52-5170-B52863653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Hypertrophic CMP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345BD-A423-D66B-97DC-35A1BE845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IQ" dirty="0"/>
              <a:t>iffuse HCMP ( bad prognosis)</a:t>
            </a:r>
          </a:p>
          <a:p>
            <a:r>
              <a:rPr lang="en-US" dirty="0"/>
              <a:t>L</a:t>
            </a:r>
            <a:r>
              <a:rPr lang="en-IQ" dirty="0"/>
              <a:t>ocalised</a:t>
            </a:r>
          </a:p>
          <a:p>
            <a:pPr marL="514350" indent="-514350">
              <a:buAutoNum type="alphaLcPeriod"/>
            </a:pPr>
            <a:r>
              <a:rPr lang="en-IQ" dirty="0"/>
              <a:t>apical(Japanies CMP)</a:t>
            </a:r>
          </a:p>
          <a:p>
            <a:pPr marL="514350" indent="-514350">
              <a:buAutoNum type="alphaLcPeriod"/>
            </a:pPr>
            <a:r>
              <a:rPr lang="en-IQ" dirty="0"/>
              <a:t>Septal (HOCM or subvalvular AS)</a:t>
            </a:r>
          </a:p>
          <a:p>
            <a:pPr marL="0" indent="0">
              <a:buNone/>
            </a:pPr>
            <a:endParaRPr lang="en-IQ" dirty="0"/>
          </a:p>
          <a:p>
            <a:pPr marL="0" indent="0">
              <a:buNone/>
            </a:pPr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1831575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CFBB8-4E46-1C62-D3E6-7B21DFC24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HCM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B0E6F-FF54-B5FA-E1F7-F762EF6B1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DOE</a:t>
            </a:r>
          </a:p>
          <a:p>
            <a:r>
              <a:rPr lang="en-US" dirty="0"/>
              <a:t>P</a:t>
            </a:r>
            <a:r>
              <a:rPr lang="en-IQ" dirty="0"/>
              <a:t>alpotation</a:t>
            </a:r>
          </a:p>
          <a:p>
            <a:r>
              <a:rPr lang="en-IQ" dirty="0"/>
              <a:t>CP</a:t>
            </a:r>
          </a:p>
          <a:p>
            <a:r>
              <a:rPr lang="en-US" dirty="0"/>
              <a:t>S</a:t>
            </a:r>
            <a:r>
              <a:rPr lang="en-IQ" dirty="0"/>
              <a:t>ycope</a:t>
            </a:r>
          </a:p>
          <a:p>
            <a:r>
              <a:rPr lang="en-IQ" dirty="0"/>
              <a:t>FH of sudden death</a:t>
            </a:r>
          </a:p>
        </p:txBody>
      </p:sp>
    </p:spTree>
    <p:extLst>
      <p:ext uri="{BB962C8B-B14F-4D97-AF65-F5344CB8AC3E}">
        <p14:creationId xmlns:p14="http://schemas.microsoft.com/office/powerpoint/2010/main" val="142038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2E105-6299-EF23-D308-108F2B3C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Sings of HOCM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9BA1E-4093-4BFE-BA46-5C6FD8031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Pulus bisferiense</a:t>
            </a:r>
          </a:p>
          <a:p>
            <a:r>
              <a:rPr lang="en-US" dirty="0"/>
              <a:t>J</a:t>
            </a:r>
            <a:r>
              <a:rPr lang="en-IQ" dirty="0"/>
              <a:t>erky pulse</a:t>
            </a:r>
          </a:p>
          <a:p>
            <a:r>
              <a:rPr lang="en-US" dirty="0"/>
              <a:t>S</a:t>
            </a:r>
            <a:r>
              <a:rPr lang="en-IQ" dirty="0"/>
              <a:t>ystolic M at the left prasternal area .</a:t>
            </a:r>
          </a:p>
          <a:p>
            <a:r>
              <a:rPr lang="en-US" dirty="0"/>
              <a:t>A</a:t>
            </a:r>
            <a:r>
              <a:rPr lang="en-IQ" dirty="0"/>
              <a:t>ny manovour that decrease the LV cavity size increase the LVOT obestrection and the M..like amyle nitrate inhalation, standing, and vice versa.</a:t>
            </a:r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362472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350</Words>
  <Application>Microsoft Macintosh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__Roboto_35b5f0</vt:lpstr>
      <vt:lpstr>Aptos</vt:lpstr>
      <vt:lpstr>Aptos Display</vt:lpstr>
      <vt:lpstr>Arial</vt:lpstr>
      <vt:lpstr>Office Theme</vt:lpstr>
      <vt:lpstr>cardiomyopathies</vt:lpstr>
      <vt:lpstr>Objectives</vt:lpstr>
      <vt:lpstr>Dilated Crdiomyopathy ( DCMP)</vt:lpstr>
      <vt:lpstr>DCMP</vt:lpstr>
      <vt:lpstr>Diagnosis</vt:lpstr>
      <vt:lpstr>DCMP mangement</vt:lpstr>
      <vt:lpstr>Hypertrophic CMP</vt:lpstr>
      <vt:lpstr>HCM</vt:lpstr>
      <vt:lpstr>Sings of HOCM</vt:lpstr>
      <vt:lpstr>Dx</vt:lpstr>
      <vt:lpstr>treatment</vt:lpstr>
      <vt:lpstr>Restrictive CMP</vt:lpstr>
      <vt:lpstr>RV  Dysplasia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Mazin Hazza</dc:creator>
  <cp:lastModifiedBy>Mazin Hazza</cp:lastModifiedBy>
  <cp:revision>2</cp:revision>
  <dcterms:created xsi:type="dcterms:W3CDTF">2025-02-20T08:57:37Z</dcterms:created>
  <dcterms:modified xsi:type="dcterms:W3CDTF">2025-02-23T05:22:10Z</dcterms:modified>
</cp:coreProperties>
</file>